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1"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4694"/>
  </p:normalViewPr>
  <p:slideViewPr>
    <p:cSldViewPr snapToGrid="0">
      <p:cViewPr varScale="1">
        <p:scale>
          <a:sx n="121" d="100"/>
          <a:sy n="121" d="100"/>
        </p:scale>
        <p:origin x="44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AA5C4-B4FA-54A6-336D-AE03BBC9DDB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5605F2-ECC5-4122-C093-FECD7A9AA4F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3D37D4C-614B-6EB2-40B2-F3AA80D91120}"/>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5" name="Footer Placeholder 4">
            <a:extLst>
              <a:ext uri="{FF2B5EF4-FFF2-40B4-BE49-F238E27FC236}">
                <a16:creationId xmlns:a16="http://schemas.microsoft.com/office/drawing/2014/main" id="{2F16D778-7C1C-66B7-8FC3-29BCE4126D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A5E226-B0F6-45E8-3D8D-5E6C92478B25}"/>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23683062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88B1A-D294-C05A-7AFA-CCE4603C34D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298C36F-AE98-7D24-7800-621ED0EBDD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4226A9-881B-DE4B-F837-A61E7DC8A327}"/>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5" name="Footer Placeholder 4">
            <a:extLst>
              <a:ext uri="{FF2B5EF4-FFF2-40B4-BE49-F238E27FC236}">
                <a16:creationId xmlns:a16="http://schemas.microsoft.com/office/drawing/2014/main" id="{AA8316FF-A38F-7786-6F9F-0736842D03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CA4E47-1E45-5507-C55D-17D8208DD8F8}"/>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38517445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764C9E-6ECD-6141-6401-C1F3393AE6F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FD18F0C-719A-A33E-E4B2-9440626DE47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CC288D-753D-2807-ACC9-5EAA5C68874E}"/>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5" name="Footer Placeholder 4">
            <a:extLst>
              <a:ext uri="{FF2B5EF4-FFF2-40B4-BE49-F238E27FC236}">
                <a16:creationId xmlns:a16="http://schemas.microsoft.com/office/drawing/2014/main" id="{95A01304-4210-EFCB-D8CC-A4F6A9ABFA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F4CCD3-664E-ACAB-4F60-B999341BE11D}"/>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3108453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ED2EC-D85F-3A32-CF1D-FBC815C1AD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83D894D-EA04-CDF8-D8FD-881D9D0EC9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C2713A-DD24-0443-BA61-6EED8C9EA99E}"/>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5" name="Footer Placeholder 4">
            <a:extLst>
              <a:ext uri="{FF2B5EF4-FFF2-40B4-BE49-F238E27FC236}">
                <a16:creationId xmlns:a16="http://schemas.microsoft.com/office/drawing/2014/main" id="{0A840712-9B15-E5E4-C234-03261E949B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485AB0-8BC8-FBCD-5609-4E346F1E8BA1}"/>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3217294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7382A-E742-C2B3-C396-D28E110FEF2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39C9F75-4E70-F20C-5E46-BA20BB9709A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5633F16-1FA6-3239-7C94-5B57BA28F84F}"/>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5" name="Footer Placeholder 4">
            <a:extLst>
              <a:ext uri="{FF2B5EF4-FFF2-40B4-BE49-F238E27FC236}">
                <a16:creationId xmlns:a16="http://schemas.microsoft.com/office/drawing/2014/main" id="{721FC8E0-39DA-955C-4BF7-AC14896A5E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A41AAF-14A6-2E81-1653-DAF5D8D7043A}"/>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24172531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AF9FD-F5FE-C62F-4C15-650F5B6307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234BC3-51A5-F7BC-6313-5FF1250B73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540370E-262D-4106-1E7B-4A2FFAF57DA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26AC223-965B-F89F-EB19-29FF0C1D5924}"/>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6" name="Footer Placeholder 5">
            <a:extLst>
              <a:ext uri="{FF2B5EF4-FFF2-40B4-BE49-F238E27FC236}">
                <a16:creationId xmlns:a16="http://schemas.microsoft.com/office/drawing/2014/main" id="{593E2251-65AA-6424-E8F7-7A0DFF3000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6DCD06-709B-74A2-D90B-D6A2BE28C547}"/>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4048848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928A8-022D-88D7-93F8-69E9BA65D5F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EE9726-BF6C-6EDD-0832-754C485C0C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65C0DC7-F603-A56F-0504-62861723A75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F9E281E-F9CB-6DC8-04E1-2010A7B9C39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19A89B-F585-7D65-CBA8-E0440E22D6E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2D51298-4AE5-E3C8-65C7-7002B11BCEF6}"/>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8" name="Footer Placeholder 7">
            <a:extLst>
              <a:ext uri="{FF2B5EF4-FFF2-40B4-BE49-F238E27FC236}">
                <a16:creationId xmlns:a16="http://schemas.microsoft.com/office/drawing/2014/main" id="{AB3B0E7A-3BEF-51AB-8A9A-2E80D6DBCA3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884039-2F62-3BEF-990A-B6EDCB03D235}"/>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35384983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0F666-B440-01DF-EC3E-DDCAD878785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1F88BF-8FE9-E7B4-C70F-914C94171E74}"/>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4" name="Footer Placeholder 3">
            <a:extLst>
              <a:ext uri="{FF2B5EF4-FFF2-40B4-BE49-F238E27FC236}">
                <a16:creationId xmlns:a16="http://schemas.microsoft.com/office/drawing/2014/main" id="{FFC57F04-7DFF-83F4-CA46-59966D5E25A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78CEF-FE23-D775-DEB5-383533950BC3}"/>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10035278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C02BA28-8F10-EFF3-683A-4BF99D31FA50}"/>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3" name="Footer Placeholder 2">
            <a:extLst>
              <a:ext uri="{FF2B5EF4-FFF2-40B4-BE49-F238E27FC236}">
                <a16:creationId xmlns:a16="http://schemas.microsoft.com/office/drawing/2014/main" id="{1D80B68B-AD78-958C-628A-EAD18EAC9BF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EA7E38-AFEB-9163-ABBF-309E1CE554AD}"/>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26081364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26EACF-9B2B-AA53-6AD4-F3FA487796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1FB44D-F614-C9EA-6242-DFF7CC6754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5EE12E-D053-CCE1-144F-5BE63667F6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02E0E7-13CA-EE59-A272-A94B18C728AB}"/>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6" name="Footer Placeholder 5">
            <a:extLst>
              <a:ext uri="{FF2B5EF4-FFF2-40B4-BE49-F238E27FC236}">
                <a16:creationId xmlns:a16="http://schemas.microsoft.com/office/drawing/2014/main" id="{D76977A9-EABC-1443-AB65-C70D008513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8A6B28-861D-7AAC-F180-7DB4AFD6AA64}"/>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2489493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35032-B30D-F172-1414-86567A0D1C3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8128E36-E35B-D364-D5C3-520C922DD81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B40F90E-5938-CB56-63FF-A0834C2414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5915D8E-4A4B-E054-7023-B9237CADE656}"/>
              </a:ext>
            </a:extLst>
          </p:cNvPr>
          <p:cNvSpPr>
            <a:spLocks noGrp="1"/>
          </p:cNvSpPr>
          <p:nvPr>
            <p:ph type="dt" sz="half" idx="10"/>
          </p:nvPr>
        </p:nvSpPr>
        <p:spPr/>
        <p:txBody>
          <a:bodyPr/>
          <a:lstStyle/>
          <a:p>
            <a:fld id="{857D465F-A432-9E44-8668-3E320840379A}" type="datetimeFigureOut">
              <a:rPr lang="en-US" smtClean="0"/>
              <a:t>8/30/24</a:t>
            </a:fld>
            <a:endParaRPr lang="en-US"/>
          </a:p>
        </p:txBody>
      </p:sp>
      <p:sp>
        <p:nvSpPr>
          <p:cNvPr id="6" name="Footer Placeholder 5">
            <a:extLst>
              <a:ext uri="{FF2B5EF4-FFF2-40B4-BE49-F238E27FC236}">
                <a16:creationId xmlns:a16="http://schemas.microsoft.com/office/drawing/2014/main" id="{C4AAE60B-614F-D0AF-6D98-BE1BDE445C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AE2298-00F5-55AB-26C2-7E099E74202E}"/>
              </a:ext>
            </a:extLst>
          </p:cNvPr>
          <p:cNvSpPr>
            <a:spLocks noGrp="1"/>
          </p:cNvSpPr>
          <p:nvPr>
            <p:ph type="sldNum" sz="quarter" idx="12"/>
          </p:nvPr>
        </p:nvSpPr>
        <p:spPr/>
        <p:txBody>
          <a:bodyPr/>
          <a:lstStyle/>
          <a:p>
            <a:fld id="{EFA87A5F-73F8-4B40-8956-A818FB8D2135}" type="slidenum">
              <a:rPr lang="en-US" smtClean="0"/>
              <a:t>‹#›</a:t>
            </a:fld>
            <a:endParaRPr lang="en-US"/>
          </a:p>
        </p:txBody>
      </p:sp>
    </p:spTree>
    <p:extLst>
      <p:ext uri="{BB962C8B-B14F-4D97-AF65-F5344CB8AC3E}">
        <p14:creationId xmlns:p14="http://schemas.microsoft.com/office/powerpoint/2010/main" val="7532862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9A8208-464C-7802-7A67-ED6CEB5D30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C20EE43-D751-FC91-3C4A-676C7ABEEE6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533763-3553-D966-9966-AB8AF34C53F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57D465F-A432-9E44-8668-3E320840379A}" type="datetimeFigureOut">
              <a:rPr lang="en-US" smtClean="0"/>
              <a:t>8/30/24</a:t>
            </a:fld>
            <a:endParaRPr lang="en-US"/>
          </a:p>
        </p:txBody>
      </p:sp>
      <p:sp>
        <p:nvSpPr>
          <p:cNvPr id="5" name="Footer Placeholder 4">
            <a:extLst>
              <a:ext uri="{FF2B5EF4-FFF2-40B4-BE49-F238E27FC236}">
                <a16:creationId xmlns:a16="http://schemas.microsoft.com/office/drawing/2014/main" id="{E6D808B9-45A8-81DC-B5FF-5F172AF5F29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EAD7AFA2-1DF1-940D-03D9-29B1BC068F1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FA87A5F-73F8-4B40-8956-A818FB8D2135}" type="slidenum">
              <a:rPr lang="en-US" smtClean="0"/>
              <a:t>‹#›</a:t>
            </a:fld>
            <a:endParaRPr lang="en-US"/>
          </a:p>
        </p:txBody>
      </p:sp>
    </p:spTree>
    <p:extLst>
      <p:ext uri="{BB962C8B-B14F-4D97-AF65-F5344CB8AC3E}">
        <p14:creationId xmlns:p14="http://schemas.microsoft.com/office/powerpoint/2010/main" val="38106491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385B14-DC8C-DBAA-094C-5CD8E02B7B9E}"/>
              </a:ext>
            </a:extLst>
          </p:cNvPr>
          <p:cNvSpPr>
            <a:spLocks noGrp="1"/>
          </p:cNvSpPr>
          <p:nvPr>
            <p:ph type="ctrTitle"/>
          </p:nvPr>
        </p:nvSpPr>
        <p:spPr/>
        <p:txBody>
          <a:bodyPr/>
          <a:lstStyle/>
          <a:p>
            <a:r>
              <a:rPr lang="en-US" dirty="0"/>
              <a:t>Optical chopper with 633 nm laser test</a:t>
            </a:r>
          </a:p>
        </p:txBody>
      </p:sp>
      <p:sp>
        <p:nvSpPr>
          <p:cNvPr id="3" name="Subtitle 2">
            <a:extLst>
              <a:ext uri="{FF2B5EF4-FFF2-40B4-BE49-F238E27FC236}">
                <a16:creationId xmlns:a16="http://schemas.microsoft.com/office/drawing/2014/main" id="{D5656B23-23EE-804B-78DF-E29BF0420C96}"/>
              </a:ext>
            </a:extLst>
          </p:cNvPr>
          <p:cNvSpPr>
            <a:spLocks noGrp="1"/>
          </p:cNvSpPr>
          <p:nvPr>
            <p:ph type="subTitle" idx="1"/>
          </p:nvPr>
        </p:nvSpPr>
        <p:spPr/>
        <p:txBody>
          <a:bodyPr/>
          <a:lstStyle/>
          <a:p>
            <a:r>
              <a:rPr lang="en-US" dirty="0"/>
              <a:t>Morgan Blevins </a:t>
            </a:r>
          </a:p>
          <a:p>
            <a:r>
              <a:rPr lang="en-US" dirty="0"/>
              <a:t>Aug 30, 2024</a:t>
            </a:r>
          </a:p>
        </p:txBody>
      </p:sp>
    </p:spTree>
    <p:extLst>
      <p:ext uri="{BB962C8B-B14F-4D97-AF65-F5344CB8AC3E}">
        <p14:creationId xmlns:p14="http://schemas.microsoft.com/office/powerpoint/2010/main" val="37640561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Picture 49">
            <a:extLst>
              <a:ext uri="{FF2B5EF4-FFF2-40B4-BE49-F238E27FC236}">
                <a16:creationId xmlns:a16="http://schemas.microsoft.com/office/drawing/2014/main" id="{7F9611E5-24BB-59C3-3A98-0E314AC06A75}"/>
              </a:ext>
            </a:extLst>
          </p:cNvPr>
          <p:cNvPicPr>
            <a:picLocks noChangeAspect="1"/>
          </p:cNvPicPr>
          <p:nvPr/>
        </p:nvPicPr>
        <p:blipFill>
          <a:blip r:embed="rId2"/>
          <a:srcRect t="19618" b="12301"/>
          <a:stretch/>
        </p:blipFill>
        <p:spPr>
          <a:xfrm>
            <a:off x="6009951" y="2194186"/>
            <a:ext cx="5145501" cy="4669009"/>
          </a:xfrm>
          <a:prstGeom prst="rect">
            <a:avLst/>
          </a:prstGeom>
        </p:spPr>
      </p:pic>
      <p:pic>
        <p:nvPicPr>
          <p:cNvPr id="5" name="Picture 4">
            <a:extLst>
              <a:ext uri="{FF2B5EF4-FFF2-40B4-BE49-F238E27FC236}">
                <a16:creationId xmlns:a16="http://schemas.microsoft.com/office/drawing/2014/main" id="{5915907D-02F2-DE27-C299-5524912BE78A}"/>
              </a:ext>
            </a:extLst>
          </p:cNvPr>
          <p:cNvPicPr>
            <a:picLocks noChangeAspect="1"/>
          </p:cNvPicPr>
          <p:nvPr/>
        </p:nvPicPr>
        <p:blipFill>
          <a:blip r:embed="rId3"/>
          <a:stretch>
            <a:fillRect/>
          </a:stretch>
        </p:blipFill>
        <p:spPr>
          <a:xfrm>
            <a:off x="0" y="0"/>
            <a:ext cx="5145501" cy="6858000"/>
          </a:xfrm>
          <a:prstGeom prst="rect">
            <a:avLst/>
          </a:prstGeom>
        </p:spPr>
      </p:pic>
      <p:sp>
        <p:nvSpPr>
          <p:cNvPr id="8" name="TextBox 7">
            <a:extLst>
              <a:ext uri="{FF2B5EF4-FFF2-40B4-BE49-F238E27FC236}">
                <a16:creationId xmlns:a16="http://schemas.microsoft.com/office/drawing/2014/main" id="{60ADD805-B376-9D52-60E7-14A82FF62E4F}"/>
              </a:ext>
            </a:extLst>
          </p:cNvPr>
          <p:cNvSpPr txBox="1"/>
          <p:nvPr/>
        </p:nvSpPr>
        <p:spPr>
          <a:xfrm>
            <a:off x="1786149" y="5353050"/>
            <a:ext cx="2148345" cy="646331"/>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Laser w/ 2-axis adjustable mount</a:t>
            </a:r>
          </a:p>
        </p:txBody>
      </p:sp>
      <p:sp>
        <p:nvSpPr>
          <p:cNvPr id="9" name="TextBox 8">
            <a:extLst>
              <a:ext uri="{FF2B5EF4-FFF2-40B4-BE49-F238E27FC236}">
                <a16:creationId xmlns:a16="http://schemas.microsoft.com/office/drawing/2014/main" id="{C8270F9B-683A-3BE6-D46A-7FB51FE4C238}"/>
              </a:ext>
            </a:extLst>
          </p:cNvPr>
          <p:cNvSpPr txBox="1"/>
          <p:nvPr/>
        </p:nvSpPr>
        <p:spPr>
          <a:xfrm>
            <a:off x="3424281" y="1194336"/>
            <a:ext cx="1069588"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Mirror #3</a:t>
            </a:r>
          </a:p>
        </p:txBody>
      </p:sp>
      <p:sp>
        <p:nvSpPr>
          <p:cNvPr id="10" name="TextBox 9">
            <a:extLst>
              <a:ext uri="{FF2B5EF4-FFF2-40B4-BE49-F238E27FC236}">
                <a16:creationId xmlns:a16="http://schemas.microsoft.com/office/drawing/2014/main" id="{17092628-7E09-E1B0-B4C8-156E76CCD0E7}"/>
              </a:ext>
            </a:extLst>
          </p:cNvPr>
          <p:cNvSpPr txBox="1"/>
          <p:nvPr/>
        </p:nvSpPr>
        <p:spPr>
          <a:xfrm>
            <a:off x="2273193" y="2608334"/>
            <a:ext cx="1517210"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Beam splitter</a:t>
            </a:r>
          </a:p>
        </p:txBody>
      </p:sp>
      <p:sp>
        <p:nvSpPr>
          <p:cNvPr id="11" name="TextBox 10">
            <a:extLst>
              <a:ext uri="{FF2B5EF4-FFF2-40B4-BE49-F238E27FC236}">
                <a16:creationId xmlns:a16="http://schemas.microsoft.com/office/drawing/2014/main" id="{D2C2E3D6-3D6C-5309-E08E-5542AEB99402}"/>
              </a:ext>
            </a:extLst>
          </p:cNvPr>
          <p:cNvSpPr txBox="1"/>
          <p:nvPr/>
        </p:nvSpPr>
        <p:spPr>
          <a:xfrm>
            <a:off x="1463095" y="1024003"/>
            <a:ext cx="2148345" cy="369332"/>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Beam compensator</a:t>
            </a:r>
          </a:p>
        </p:txBody>
      </p:sp>
      <p:sp>
        <p:nvSpPr>
          <p:cNvPr id="12" name="TextBox 11">
            <a:extLst>
              <a:ext uri="{FF2B5EF4-FFF2-40B4-BE49-F238E27FC236}">
                <a16:creationId xmlns:a16="http://schemas.microsoft.com/office/drawing/2014/main" id="{C577571C-DF65-1899-E02D-BF6AF80DB2F3}"/>
              </a:ext>
            </a:extLst>
          </p:cNvPr>
          <p:cNvSpPr txBox="1"/>
          <p:nvPr/>
        </p:nvSpPr>
        <p:spPr>
          <a:xfrm>
            <a:off x="4110233" y="1648768"/>
            <a:ext cx="1069588"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Mirror #2</a:t>
            </a:r>
          </a:p>
        </p:txBody>
      </p:sp>
      <p:sp>
        <p:nvSpPr>
          <p:cNvPr id="13" name="TextBox 12">
            <a:extLst>
              <a:ext uri="{FF2B5EF4-FFF2-40B4-BE49-F238E27FC236}">
                <a16:creationId xmlns:a16="http://schemas.microsoft.com/office/drawing/2014/main" id="{72B938A4-9EDF-D131-18CF-49F14F4F1D27}"/>
              </a:ext>
            </a:extLst>
          </p:cNvPr>
          <p:cNvSpPr txBox="1"/>
          <p:nvPr/>
        </p:nvSpPr>
        <p:spPr>
          <a:xfrm>
            <a:off x="4110233" y="4839900"/>
            <a:ext cx="1069588"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Mirror #1</a:t>
            </a:r>
          </a:p>
        </p:txBody>
      </p:sp>
      <p:sp>
        <p:nvSpPr>
          <p:cNvPr id="14" name="TextBox 13">
            <a:extLst>
              <a:ext uri="{FF2B5EF4-FFF2-40B4-BE49-F238E27FC236}">
                <a16:creationId xmlns:a16="http://schemas.microsoft.com/office/drawing/2014/main" id="{6A244D6C-FDAB-3FE1-C338-2CA10D78DDEA}"/>
              </a:ext>
            </a:extLst>
          </p:cNvPr>
          <p:cNvSpPr txBox="1"/>
          <p:nvPr/>
        </p:nvSpPr>
        <p:spPr>
          <a:xfrm>
            <a:off x="3271241" y="1977102"/>
            <a:ext cx="482824"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iris</a:t>
            </a:r>
          </a:p>
        </p:txBody>
      </p:sp>
      <p:sp>
        <p:nvSpPr>
          <p:cNvPr id="15" name="TextBox 14">
            <a:extLst>
              <a:ext uri="{FF2B5EF4-FFF2-40B4-BE49-F238E27FC236}">
                <a16:creationId xmlns:a16="http://schemas.microsoft.com/office/drawing/2014/main" id="{3D68BD61-1C8E-12CD-515A-97D7143C43AB}"/>
              </a:ext>
            </a:extLst>
          </p:cNvPr>
          <p:cNvSpPr txBox="1"/>
          <p:nvPr/>
        </p:nvSpPr>
        <p:spPr>
          <a:xfrm>
            <a:off x="2679892" y="1573779"/>
            <a:ext cx="482824"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iris</a:t>
            </a:r>
          </a:p>
        </p:txBody>
      </p:sp>
      <p:cxnSp>
        <p:nvCxnSpPr>
          <p:cNvPr id="16" name="Straight Arrow Connector 15">
            <a:extLst>
              <a:ext uri="{FF2B5EF4-FFF2-40B4-BE49-F238E27FC236}">
                <a16:creationId xmlns:a16="http://schemas.microsoft.com/office/drawing/2014/main" id="{BE1D29BF-5172-092F-AC33-303EF3D09B45}"/>
              </a:ext>
            </a:extLst>
          </p:cNvPr>
          <p:cNvCxnSpPr>
            <a:cxnSpLocks/>
          </p:cNvCxnSpPr>
          <p:nvPr/>
        </p:nvCxnSpPr>
        <p:spPr>
          <a:xfrm flipH="1" flipV="1">
            <a:off x="2244845" y="1330372"/>
            <a:ext cx="78879" cy="738664"/>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18" name="Straight Arrow Connector 17">
            <a:extLst>
              <a:ext uri="{FF2B5EF4-FFF2-40B4-BE49-F238E27FC236}">
                <a16:creationId xmlns:a16="http://schemas.microsoft.com/office/drawing/2014/main" id="{9EA3C698-432E-A9D8-95EF-AD182169CC5A}"/>
              </a:ext>
            </a:extLst>
          </p:cNvPr>
          <p:cNvCxnSpPr>
            <a:cxnSpLocks/>
          </p:cNvCxnSpPr>
          <p:nvPr/>
        </p:nvCxnSpPr>
        <p:spPr>
          <a:xfrm flipH="1" flipV="1">
            <a:off x="2821780" y="2186518"/>
            <a:ext cx="218932" cy="517893"/>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0" name="Straight Arrow Connector 19">
            <a:extLst>
              <a:ext uri="{FF2B5EF4-FFF2-40B4-BE49-F238E27FC236}">
                <a16:creationId xmlns:a16="http://schemas.microsoft.com/office/drawing/2014/main" id="{AECD2B7C-383E-65DF-1214-D443278A43F9}"/>
              </a:ext>
            </a:extLst>
          </p:cNvPr>
          <p:cNvCxnSpPr>
            <a:cxnSpLocks/>
          </p:cNvCxnSpPr>
          <p:nvPr/>
        </p:nvCxnSpPr>
        <p:spPr>
          <a:xfrm flipV="1">
            <a:off x="2983691" y="1865835"/>
            <a:ext cx="38004" cy="188235"/>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2" name="Straight Arrow Connector 21">
            <a:extLst>
              <a:ext uri="{FF2B5EF4-FFF2-40B4-BE49-F238E27FC236}">
                <a16:creationId xmlns:a16="http://schemas.microsoft.com/office/drawing/2014/main" id="{72A10B32-174B-6ED1-6D03-C378774987CD}"/>
              </a:ext>
            </a:extLst>
          </p:cNvPr>
          <p:cNvCxnSpPr>
            <a:cxnSpLocks/>
          </p:cNvCxnSpPr>
          <p:nvPr/>
        </p:nvCxnSpPr>
        <p:spPr>
          <a:xfrm flipV="1">
            <a:off x="3671245" y="1966822"/>
            <a:ext cx="38004" cy="188235"/>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BA263990-9306-C9F9-5119-ECB76DE2EBDA}"/>
              </a:ext>
            </a:extLst>
          </p:cNvPr>
          <p:cNvCxnSpPr>
            <a:cxnSpLocks/>
          </p:cNvCxnSpPr>
          <p:nvPr/>
        </p:nvCxnSpPr>
        <p:spPr>
          <a:xfrm flipV="1">
            <a:off x="3558889" y="1474903"/>
            <a:ext cx="231514" cy="347731"/>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7C2BF259-FED7-920C-271C-AC53FF1E7611}"/>
              </a:ext>
            </a:extLst>
          </p:cNvPr>
          <p:cNvCxnSpPr>
            <a:cxnSpLocks/>
          </p:cNvCxnSpPr>
          <p:nvPr/>
        </p:nvCxnSpPr>
        <p:spPr>
          <a:xfrm flipV="1">
            <a:off x="4541009" y="1976836"/>
            <a:ext cx="104018" cy="347731"/>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575F7AFB-CB79-C3D1-8211-580CDA59D9DB}"/>
              </a:ext>
            </a:extLst>
          </p:cNvPr>
          <p:cNvCxnSpPr>
            <a:cxnSpLocks/>
            <a:endCxn id="13" idx="0"/>
          </p:cNvCxnSpPr>
          <p:nvPr/>
        </p:nvCxnSpPr>
        <p:spPr>
          <a:xfrm>
            <a:off x="4272995" y="4618561"/>
            <a:ext cx="372032" cy="221339"/>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06E04FFD-E535-6B4B-B354-73B3315D4342}"/>
              </a:ext>
            </a:extLst>
          </p:cNvPr>
          <p:cNvCxnSpPr>
            <a:cxnSpLocks/>
          </p:cNvCxnSpPr>
          <p:nvPr/>
        </p:nvCxnSpPr>
        <p:spPr>
          <a:xfrm flipH="1">
            <a:off x="3002693" y="5131711"/>
            <a:ext cx="119731" cy="221339"/>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ADA4658E-4686-1FB7-35A5-9A581C8F483B}"/>
              </a:ext>
            </a:extLst>
          </p:cNvPr>
          <p:cNvSpPr txBox="1"/>
          <p:nvPr/>
        </p:nvSpPr>
        <p:spPr>
          <a:xfrm>
            <a:off x="3924217" y="5409903"/>
            <a:ext cx="1056700"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Chopper</a:t>
            </a:r>
          </a:p>
        </p:txBody>
      </p:sp>
      <p:pic>
        <p:nvPicPr>
          <p:cNvPr id="35" name="Picture 34">
            <a:extLst>
              <a:ext uri="{FF2B5EF4-FFF2-40B4-BE49-F238E27FC236}">
                <a16:creationId xmlns:a16="http://schemas.microsoft.com/office/drawing/2014/main" id="{8C2CCF86-5722-62A7-96C9-AF5BB74D74A3}"/>
              </a:ext>
            </a:extLst>
          </p:cNvPr>
          <p:cNvPicPr>
            <a:picLocks noChangeAspect="1"/>
          </p:cNvPicPr>
          <p:nvPr/>
        </p:nvPicPr>
        <p:blipFill>
          <a:blip r:embed="rId4"/>
          <a:srcRect t="26471" b="18156"/>
          <a:stretch/>
        </p:blipFill>
        <p:spPr>
          <a:xfrm>
            <a:off x="5143419" y="-15047"/>
            <a:ext cx="7048581" cy="2926418"/>
          </a:xfrm>
          <a:prstGeom prst="rect">
            <a:avLst/>
          </a:prstGeom>
        </p:spPr>
      </p:pic>
      <p:sp>
        <p:nvSpPr>
          <p:cNvPr id="36" name="TextBox 35">
            <a:extLst>
              <a:ext uri="{FF2B5EF4-FFF2-40B4-BE49-F238E27FC236}">
                <a16:creationId xmlns:a16="http://schemas.microsoft.com/office/drawing/2014/main" id="{827CEA4D-5412-104A-4407-49CD1BAA1784}"/>
              </a:ext>
            </a:extLst>
          </p:cNvPr>
          <p:cNvSpPr txBox="1"/>
          <p:nvPr/>
        </p:nvSpPr>
        <p:spPr>
          <a:xfrm>
            <a:off x="6945015" y="1591083"/>
            <a:ext cx="1517210"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Beam splitter</a:t>
            </a:r>
          </a:p>
        </p:txBody>
      </p:sp>
      <p:sp>
        <p:nvSpPr>
          <p:cNvPr id="37" name="TextBox 36">
            <a:extLst>
              <a:ext uri="{FF2B5EF4-FFF2-40B4-BE49-F238E27FC236}">
                <a16:creationId xmlns:a16="http://schemas.microsoft.com/office/drawing/2014/main" id="{B9964051-0B02-D39E-04C8-F979631C20A5}"/>
              </a:ext>
            </a:extLst>
          </p:cNvPr>
          <p:cNvSpPr txBox="1"/>
          <p:nvPr/>
        </p:nvSpPr>
        <p:spPr>
          <a:xfrm>
            <a:off x="5895474" y="-78010"/>
            <a:ext cx="2148345" cy="369332"/>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Beam compensator</a:t>
            </a:r>
          </a:p>
        </p:txBody>
      </p:sp>
      <p:sp>
        <p:nvSpPr>
          <p:cNvPr id="38" name="TextBox 37">
            <a:extLst>
              <a:ext uri="{FF2B5EF4-FFF2-40B4-BE49-F238E27FC236}">
                <a16:creationId xmlns:a16="http://schemas.microsoft.com/office/drawing/2014/main" id="{B8C9E3CD-4E29-B764-E390-8E0285B19C35}"/>
              </a:ext>
            </a:extLst>
          </p:cNvPr>
          <p:cNvSpPr txBox="1"/>
          <p:nvPr/>
        </p:nvSpPr>
        <p:spPr>
          <a:xfrm>
            <a:off x="8745720" y="1169267"/>
            <a:ext cx="482824"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iris</a:t>
            </a:r>
          </a:p>
        </p:txBody>
      </p:sp>
      <p:sp>
        <p:nvSpPr>
          <p:cNvPr id="39" name="TextBox 38">
            <a:extLst>
              <a:ext uri="{FF2B5EF4-FFF2-40B4-BE49-F238E27FC236}">
                <a16:creationId xmlns:a16="http://schemas.microsoft.com/office/drawing/2014/main" id="{167B3D26-AE2F-3690-CBE2-30C788BDEDE9}"/>
              </a:ext>
            </a:extLst>
          </p:cNvPr>
          <p:cNvSpPr txBox="1"/>
          <p:nvPr/>
        </p:nvSpPr>
        <p:spPr>
          <a:xfrm>
            <a:off x="7665384" y="292909"/>
            <a:ext cx="482824"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iris</a:t>
            </a:r>
          </a:p>
        </p:txBody>
      </p:sp>
      <p:cxnSp>
        <p:nvCxnSpPr>
          <p:cNvPr id="40" name="Straight Arrow Connector 39">
            <a:extLst>
              <a:ext uri="{FF2B5EF4-FFF2-40B4-BE49-F238E27FC236}">
                <a16:creationId xmlns:a16="http://schemas.microsoft.com/office/drawing/2014/main" id="{4614EA55-EC56-7453-FF6E-A8232556DDEF}"/>
              </a:ext>
            </a:extLst>
          </p:cNvPr>
          <p:cNvCxnSpPr>
            <a:cxnSpLocks/>
          </p:cNvCxnSpPr>
          <p:nvPr/>
        </p:nvCxnSpPr>
        <p:spPr>
          <a:xfrm flipH="1" flipV="1">
            <a:off x="6677224" y="228359"/>
            <a:ext cx="78879" cy="738664"/>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1BEFD3A1-4AF1-FAF9-5ABD-37D796A7DB24}"/>
              </a:ext>
            </a:extLst>
          </p:cNvPr>
          <p:cNvCxnSpPr>
            <a:cxnSpLocks/>
          </p:cNvCxnSpPr>
          <p:nvPr/>
        </p:nvCxnSpPr>
        <p:spPr>
          <a:xfrm flipH="1" flipV="1">
            <a:off x="7493602" y="1169267"/>
            <a:ext cx="218932" cy="517893"/>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42" name="Straight Arrow Connector 41">
            <a:extLst>
              <a:ext uri="{FF2B5EF4-FFF2-40B4-BE49-F238E27FC236}">
                <a16:creationId xmlns:a16="http://schemas.microsoft.com/office/drawing/2014/main" id="{FB589720-A46C-8E80-CE90-7B4FB8D28C8B}"/>
              </a:ext>
            </a:extLst>
          </p:cNvPr>
          <p:cNvCxnSpPr>
            <a:cxnSpLocks/>
          </p:cNvCxnSpPr>
          <p:nvPr/>
        </p:nvCxnSpPr>
        <p:spPr>
          <a:xfrm flipV="1">
            <a:off x="7969183" y="584965"/>
            <a:ext cx="38004" cy="188235"/>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cxnSp>
        <p:nvCxnSpPr>
          <p:cNvPr id="43" name="Straight Arrow Connector 42">
            <a:extLst>
              <a:ext uri="{FF2B5EF4-FFF2-40B4-BE49-F238E27FC236}">
                <a16:creationId xmlns:a16="http://schemas.microsoft.com/office/drawing/2014/main" id="{79067FA9-2885-D687-7DAD-15188541FE7E}"/>
              </a:ext>
            </a:extLst>
          </p:cNvPr>
          <p:cNvCxnSpPr>
            <a:cxnSpLocks/>
          </p:cNvCxnSpPr>
          <p:nvPr/>
        </p:nvCxnSpPr>
        <p:spPr>
          <a:xfrm flipV="1">
            <a:off x="9145724" y="1158987"/>
            <a:ext cx="38004" cy="188235"/>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44" name="TextBox 43">
            <a:extLst>
              <a:ext uri="{FF2B5EF4-FFF2-40B4-BE49-F238E27FC236}">
                <a16:creationId xmlns:a16="http://schemas.microsoft.com/office/drawing/2014/main" id="{76C68E9B-69E6-55D4-62CD-841865655250}"/>
              </a:ext>
            </a:extLst>
          </p:cNvPr>
          <p:cNvSpPr txBox="1"/>
          <p:nvPr/>
        </p:nvSpPr>
        <p:spPr>
          <a:xfrm>
            <a:off x="9035125" y="1680449"/>
            <a:ext cx="1302408"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30 ND filter</a:t>
            </a:r>
          </a:p>
        </p:txBody>
      </p:sp>
      <p:cxnSp>
        <p:nvCxnSpPr>
          <p:cNvPr id="45" name="Straight Arrow Connector 44">
            <a:extLst>
              <a:ext uri="{FF2B5EF4-FFF2-40B4-BE49-F238E27FC236}">
                <a16:creationId xmlns:a16="http://schemas.microsoft.com/office/drawing/2014/main" id="{C8366DED-A974-8C48-F8D0-7A822FCA9475}"/>
              </a:ext>
            </a:extLst>
          </p:cNvPr>
          <p:cNvCxnSpPr>
            <a:cxnSpLocks/>
          </p:cNvCxnSpPr>
          <p:nvPr/>
        </p:nvCxnSpPr>
        <p:spPr>
          <a:xfrm flipV="1">
            <a:off x="9644517" y="1492214"/>
            <a:ext cx="38004" cy="188235"/>
          </a:xfrm>
          <a:prstGeom prst="straightConnector1">
            <a:avLst/>
          </a:prstGeom>
          <a:ln w="28575">
            <a:solidFill>
              <a:schemeClr val="bg1"/>
            </a:solidFill>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46" name="TextBox 45">
            <a:extLst>
              <a:ext uri="{FF2B5EF4-FFF2-40B4-BE49-F238E27FC236}">
                <a16:creationId xmlns:a16="http://schemas.microsoft.com/office/drawing/2014/main" id="{BC1988F0-39E5-14ED-8157-2834516F85FF}"/>
              </a:ext>
            </a:extLst>
          </p:cNvPr>
          <p:cNvSpPr txBox="1"/>
          <p:nvPr/>
        </p:nvSpPr>
        <p:spPr>
          <a:xfrm>
            <a:off x="10658973" y="2305814"/>
            <a:ext cx="1069588"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Mirror #2</a:t>
            </a:r>
          </a:p>
        </p:txBody>
      </p:sp>
      <p:sp>
        <p:nvSpPr>
          <p:cNvPr id="48" name="TextBox 47">
            <a:extLst>
              <a:ext uri="{FF2B5EF4-FFF2-40B4-BE49-F238E27FC236}">
                <a16:creationId xmlns:a16="http://schemas.microsoft.com/office/drawing/2014/main" id="{76DCB201-E0B1-B571-FB2A-67A07BA73215}"/>
              </a:ext>
            </a:extLst>
          </p:cNvPr>
          <p:cNvSpPr txBox="1"/>
          <p:nvPr/>
        </p:nvSpPr>
        <p:spPr>
          <a:xfrm>
            <a:off x="8718858" y="215633"/>
            <a:ext cx="1069588"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Mirror #3</a:t>
            </a:r>
          </a:p>
        </p:txBody>
      </p:sp>
      <p:sp>
        <p:nvSpPr>
          <p:cNvPr id="51" name="TextBox 50">
            <a:extLst>
              <a:ext uri="{FF2B5EF4-FFF2-40B4-BE49-F238E27FC236}">
                <a16:creationId xmlns:a16="http://schemas.microsoft.com/office/drawing/2014/main" id="{C6CE517A-9664-A223-CB26-F82522B6C250}"/>
              </a:ext>
            </a:extLst>
          </p:cNvPr>
          <p:cNvSpPr txBox="1"/>
          <p:nvPr/>
        </p:nvSpPr>
        <p:spPr>
          <a:xfrm>
            <a:off x="6419429" y="5456069"/>
            <a:ext cx="2148345" cy="646331"/>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Laser w/ 2-axis adjustable mount</a:t>
            </a:r>
          </a:p>
        </p:txBody>
      </p:sp>
      <p:sp>
        <p:nvSpPr>
          <p:cNvPr id="52" name="TextBox 51">
            <a:extLst>
              <a:ext uri="{FF2B5EF4-FFF2-40B4-BE49-F238E27FC236}">
                <a16:creationId xmlns:a16="http://schemas.microsoft.com/office/drawing/2014/main" id="{51002846-5317-9433-9A5D-71C1EE74E82B}"/>
              </a:ext>
            </a:extLst>
          </p:cNvPr>
          <p:cNvSpPr txBox="1"/>
          <p:nvPr/>
        </p:nvSpPr>
        <p:spPr>
          <a:xfrm>
            <a:off x="9644517" y="5168384"/>
            <a:ext cx="1056700"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Chopper</a:t>
            </a:r>
          </a:p>
        </p:txBody>
      </p:sp>
      <p:sp>
        <p:nvSpPr>
          <p:cNvPr id="53" name="TextBox 52">
            <a:extLst>
              <a:ext uri="{FF2B5EF4-FFF2-40B4-BE49-F238E27FC236}">
                <a16:creationId xmlns:a16="http://schemas.microsoft.com/office/drawing/2014/main" id="{4BCC306D-D01B-F68D-F9C9-2D566498B6D3}"/>
              </a:ext>
            </a:extLst>
          </p:cNvPr>
          <p:cNvSpPr txBox="1"/>
          <p:nvPr/>
        </p:nvSpPr>
        <p:spPr>
          <a:xfrm>
            <a:off x="1055540" y="3284035"/>
            <a:ext cx="1134606" cy="369332"/>
          </a:xfrm>
          <a:prstGeom prst="rect">
            <a:avLst/>
          </a:prstGeom>
          <a:noFill/>
        </p:spPr>
        <p:txBody>
          <a:bodyPr wrap="none" rtlCol="0">
            <a:spAutoFit/>
          </a:bodyPr>
          <a:lstStyle/>
          <a:p>
            <a:r>
              <a:rPr lang="en-US" dirty="0">
                <a:solidFill>
                  <a:schemeClr val="bg1"/>
                </a:solidFill>
                <a:effectLst>
                  <a:glow rad="228600">
                    <a:schemeClr val="tx1">
                      <a:alpha val="40000"/>
                    </a:schemeClr>
                  </a:glow>
                </a:effectLst>
              </a:rPr>
              <a:t>Objective</a:t>
            </a:r>
          </a:p>
        </p:txBody>
      </p:sp>
    </p:spTree>
    <p:extLst>
      <p:ext uri="{BB962C8B-B14F-4D97-AF65-F5344CB8AC3E}">
        <p14:creationId xmlns:p14="http://schemas.microsoft.com/office/powerpoint/2010/main" val="35317898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E42BBA9A-438A-DF8C-05C0-8D721FCDEEE6}"/>
              </a:ext>
            </a:extLst>
          </p:cNvPr>
          <p:cNvSpPr>
            <a:spLocks noGrp="1"/>
          </p:cNvSpPr>
          <p:nvPr>
            <p:ph type="title"/>
          </p:nvPr>
        </p:nvSpPr>
        <p:spPr/>
        <p:txBody>
          <a:bodyPr/>
          <a:lstStyle/>
          <a:p>
            <a:r>
              <a:rPr lang="en-US" dirty="0"/>
              <a:t>I followed the alignment procedure in the “alignment procedure” presentation</a:t>
            </a:r>
          </a:p>
        </p:txBody>
      </p:sp>
      <p:sp>
        <p:nvSpPr>
          <p:cNvPr id="27" name="TextBox 26">
            <a:extLst>
              <a:ext uri="{FF2B5EF4-FFF2-40B4-BE49-F238E27FC236}">
                <a16:creationId xmlns:a16="http://schemas.microsoft.com/office/drawing/2014/main" id="{9EC647BE-1D86-0811-76DF-7100BF818BC1}"/>
              </a:ext>
            </a:extLst>
          </p:cNvPr>
          <p:cNvSpPr txBox="1"/>
          <p:nvPr/>
        </p:nvSpPr>
        <p:spPr>
          <a:xfrm>
            <a:off x="831850" y="4825096"/>
            <a:ext cx="4744278" cy="923330"/>
          </a:xfrm>
          <a:prstGeom prst="rect">
            <a:avLst/>
          </a:prstGeom>
          <a:noFill/>
        </p:spPr>
        <p:txBody>
          <a:bodyPr wrap="square" rtlCol="0">
            <a:spAutoFit/>
          </a:bodyPr>
          <a:lstStyle/>
          <a:p>
            <a:r>
              <a:rPr lang="en-US" dirty="0"/>
              <a:t>Very important to have alignment of the beamsplitter, compensator, and the objective and PMT.</a:t>
            </a:r>
          </a:p>
        </p:txBody>
      </p:sp>
    </p:spTree>
    <p:extLst>
      <p:ext uri="{BB962C8B-B14F-4D97-AF65-F5344CB8AC3E}">
        <p14:creationId xmlns:p14="http://schemas.microsoft.com/office/powerpoint/2010/main" val="1942663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70A486-BC82-E973-2D9A-3026EEBA6734}"/>
            </a:ext>
          </a:extLst>
        </p:cNvPr>
        <p:cNvGrpSpPr/>
        <p:nvPr/>
      </p:nvGrpSpPr>
      <p:grpSpPr>
        <a:xfrm>
          <a:off x="0" y="0"/>
          <a:ext cx="0" cy="0"/>
          <a:chOff x="0" y="0"/>
          <a:chExt cx="0" cy="0"/>
        </a:xfrm>
      </p:grpSpPr>
      <p:pic>
        <p:nvPicPr>
          <p:cNvPr id="22" name="Picture 21">
            <a:extLst>
              <a:ext uri="{FF2B5EF4-FFF2-40B4-BE49-F238E27FC236}">
                <a16:creationId xmlns:a16="http://schemas.microsoft.com/office/drawing/2014/main" id="{477DB636-7066-F27A-AB87-769969ED3CF4}"/>
              </a:ext>
            </a:extLst>
          </p:cNvPr>
          <p:cNvPicPr>
            <a:picLocks noChangeAspect="1"/>
          </p:cNvPicPr>
          <p:nvPr/>
        </p:nvPicPr>
        <p:blipFill>
          <a:blip r:embed="rId2"/>
          <a:srcRect l="8173" t="19111" r="6450" b="17318"/>
          <a:stretch/>
        </p:blipFill>
        <p:spPr>
          <a:xfrm>
            <a:off x="0" y="2503510"/>
            <a:ext cx="7809187" cy="4359737"/>
          </a:xfrm>
          <a:prstGeom prst="rect">
            <a:avLst/>
          </a:prstGeom>
        </p:spPr>
      </p:pic>
      <p:sp>
        <p:nvSpPr>
          <p:cNvPr id="23" name="TextBox 22">
            <a:extLst>
              <a:ext uri="{FF2B5EF4-FFF2-40B4-BE49-F238E27FC236}">
                <a16:creationId xmlns:a16="http://schemas.microsoft.com/office/drawing/2014/main" id="{48E2893E-5C75-46D0-73A9-F2FC4FBA13C4}"/>
              </a:ext>
            </a:extLst>
          </p:cNvPr>
          <p:cNvSpPr txBox="1"/>
          <p:nvPr/>
        </p:nvSpPr>
        <p:spPr>
          <a:xfrm>
            <a:off x="738010" y="2503510"/>
            <a:ext cx="3592254" cy="646331"/>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Stanford Research System SR540 Chopper Controller </a:t>
            </a:r>
          </a:p>
        </p:txBody>
      </p:sp>
      <p:sp>
        <p:nvSpPr>
          <p:cNvPr id="24" name="TextBox 23">
            <a:extLst>
              <a:ext uri="{FF2B5EF4-FFF2-40B4-BE49-F238E27FC236}">
                <a16:creationId xmlns:a16="http://schemas.microsoft.com/office/drawing/2014/main" id="{79608556-E3B3-9EB6-8BC9-8D7DD6B9AD92}"/>
              </a:ext>
            </a:extLst>
          </p:cNvPr>
          <p:cNvSpPr txBox="1"/>
          <p:nvPr/>
        </p:nvSpPr>
        <p:spPr>
          <a:xfrm>
            <a:off x="112644" y="3908697"/>
            <a:ext cx="3592254" cy="369332"/>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Chopper Wheel </a:t>
            </a:r>
          </a:p>
        </p:txBody>
      </p:sp>
      <p:sp>
        <p:nvSpPr>
          <p:cNvPr id="25" name="TextBox 24">
            <a:extLst>
              <a:ext uri="{FF2B5EF4-FFF2-40B4-BE49-F238E27FC236}">
                <a16:creationId xmlns:a16="http://schemas.microsoft.com/office/drawing/2014/main" id="{FA9E687B-A9C7-E36A-A471-EACFCDFBA492}"/>
              </a:ext>
            </a:extLst>
          </p:cNvPr>
          <p:cNvSpPr txBox="1"/>
          <p:nvPr/>
        </p:nvSpPr>
        <p:spPr>
          <a:xfrm>
            <a:off x="0" y="0"/>
            <a:ext cx="3457903" cy="2800767"/>
          </a:xfrm>
          <a:prstGeom prst="rect">
            <a:avLst/>
          </a:prstGeom>
          <a:noFill/>
        </p:spPr>
        <p:txBody>
          <a:bodyPr wrap="square" rtlCol="0">
            <a:spAutoFit/>
          </a:bodyPr>
          <a:lstStyle/>
          <a:p>
            <a:pPr marL="342900" indent="-342900">
              <a:buAutoNum type="arabicPeriod"/>
            </a:pPr>
            <a:r>
              <a:rPr lang="en-US" sz="1600" dirty="0"/>
              <a:t>Position the chopper wheel in front of the laser such that the laser hits the outer slots</a:t>
            </a:r>
          </a:p>
          <a:p>
            <a:pPr marL="342900" indent="-342900">
              <a:buAutoNum type="arabicPeriod"/>
            </a:pPr>
            <a:r>
              <a:rPr lang="en-US" sz="1600" dirty="0"/>
              <a:t>Connect the SR540 ‘f’ output to the the reference input of the SR830 Lock-in amp</a:t>
            </a:r>
          </a:p>
          <a:p>
            <a:pPr marL="342900" indent="-342900">
              <a:buAutoNum type="arabicPeriod"/>
            </a:pPr>
            <a:r>
              <a:rPr lang="en-US" sz="1600" dirty="0"/>
              <a:t>Turn on the SR540 and set to desired frequency (avoid 60 Hz and its harmonics)</a:t>
            </a:r>
          </a:p>
          <a:p>
            <a:pPr marL="342900" indent="-342900">
              <a:buAutoNum type="arabicPeriod"/>
            </a:pPr>
            <a:endParaRPr lang="en-US" sz="1600" dirty="0"/>
          </a:p>
          <a:p>
            <a:pPr marL="342900" indent="-342900">
              <a:buAutoNum type="arabicPeriod"/>
            </a:pPr>
            <a:endParaRPr lang="en-US" sz="1600" dirty="0"/>
          </a:p>
        </p:txBody>
      </p:sp>
      <p:sp>
        <p:nvSpPr>
          <p:cNvPr id="26" name="TextBox 25">
            <a:extLst>
              <a:ext uri="{FF2B5EF4-FFF2-40B4-BE49-F238E27FC236}">
                <a16:creationId xmlns:a16="http://schemas.microsoft.com/office/drawing/2014/main" id="{CB081441-6CF6-6B5E-422F-40A79C86CCE0}"/>
              </a:ext>
            </a:extLst>
          </p:cNvPr>
          <p:cNvSpPr txBox="1"/>
          <p:nvPr/>
        </p:nvSpPr>
        <p:spPr>
          <a:xfrm>
            <a:off x="3528507" y="0"/>
            <a:ext cx="4210076" cy="2554545"/>
          </a:xfrm>
          <a:prstGeom prst="rect">
            <a:avLst/>
          </a:prstGeom>
          <a:noFill/>
        </p:spPr>
        <p:txBody>
          <a:bodyPr wrap="square" rtlCol="0">
            <a:spAutoFit/>
          </a:bodyPr>
          <a:lstStyle/>
          <a:p>
            <a:pPr marL="342900" indent="-342900">
              <a:buFont typeface="+mj-lt"/>
              <a:buAutoNum type="arabicPeriod" startAt="4"/>
            </a:pPr>
            <a:r>
              <a:rPr lang="en-US" sz="1600" dirty="0"/>
              <a:t>The SR830 lock in should immediately pick up the reference frequency and track is very easily</a:t>
            </a:r>
          </a:p>
          <a:p>
            <a:pPr marL="342900" indent="-342900">
              <a:buFont typeface="+mj-lt"/>
              <a:buAutoNum type="arabicPeriod" startAt="4"/>
            </a:pPr>
            <a:r>
              <a:rPr lang="en-US" sz="1600" dirty="0"/>
              <a:t>Connect the photodetector output to the SR830 input A and select current measurement</a:t>
            </a:r>
          </a:p>
          <a:p>
            <a:pPr marL="342900" indent="-342900">
              <a:buFont typeface="+mj-lt"/>
              <a:buAutoNum type="arabicPeriod" startAt="4"/>
            </a:pPr>
            <a:r>
              <a:rPr lang="en-US" sz="1600" dirty="0"/>
              <a:t>Set SR830 Channel 1 to display X or R (I did X in this test)</a:t>
            </a:r>
          </a:p>
          <a:p>
            <a:pPr marL="342900" indent="-342900">
              <a:buFont typeface="+mj-lt"/>
              <a:buAutoNum type="arabicPeriod" startAt="4"/>
            </a:pPr>
            <a:r>
              <a:rPr lang="en-US" sz="1600" dirty="0"/>
              <a:t>Set SR830 Channel 2 to display phase (theta)</a:t>
            </a:r>
          </a:p>
        </p:txBody>
      </p:sp>
      <p:pic>
        <p:nvPicPr>
          <p:cNvPr id="28" name="Picture 27">
            <a:extLst>
              <a:ext uri="{FF2B5EF4-FFF2-40B4-BE49-F238E27FC236}">
                <a16:creationId xmlns:a16="http://schemas.microsoft.com/office/drawing/2014/main" id="{33A5ADB0-4A56-D5E2-1B27-B281C006F83E}"/>
              </a:ext>
            </a:extLst>
          </p:cNvPr>
          <p:cNvPicPr>
            <a:picLocks noChangeAspect="1"/>
          </p:cNvPicPr>
          <p:nvPr/>
        </p:nvPicPr>
        <p:blipFill>
          <a:blip r:embed="rId3"/>
          <a:srcRect l="10737" t="17921" r="7442" b="8670"/>
          <a:stretch/>
        </p:blipFill>
        <p:spPr>
          <a:xfrm>
            <a:off x="7981924" y="1792728"/>
            <a:ext cx="4210076" cy="5034455"/>
          </a:xfrm>
          <a:prstGeom prst="rect">
            <a:avLst/>
          </a:prstGeom>
        </p:spPr>
      </p:pic>
      <p:sp>
        <p:nvSpPr>
          <p:cNvPr id="29" name="TextBox 28">
            <a:extLst>
              <a:ext uri="{FF2B5EF4-FFF2-40B4-BE49-F238E27FC236}">
                <a16:creationId xmlns:a16="http://schemas.microsoft.com/office/drawing/2014/main" id="{9E40150A-2CFD-0F3D-4B65-8792B46F186A}"/>
              </a:ext>
            </a:extLst>
          </p:cNvPr>
          <p:cNvSpPr txBox="1"/>
          <p:nvPr/>
        </p:nvSpPr>
        <p:spPr>
          <a:xfrm>
            <a:off x="7923434" y="30817"/>
            <a:ext cx="4210076" cy="2062103"/>
          </a:xfrm>
          <a:prstGeom prst="rect">
            <a:avLst/>
          </a:prstGeom>
          <a:noFill/>
        </p:spPr>
        <p:txBody>
          <a:bodyPr wrap="square" rtlCol="0">
            <a:spAutoFit/>
          </a:bodyPr>
          <a:lstStyle/>
          <a:p>
            <a:pPr marL="342900" indent="-342900">
              <a:buFont typeface="+mj-lt"/>
              <a:buAutoNum type="arabicPeriod" startAt="8"/>
            </a:pPr>
            <a:r>
              <a:rPr lang="en-US" sz="1600" dirty="0"/>
              <a:t>Adjust setting of SR830 until Channel 2 phase is constant (follow 2f rule, </a:t>
            </a:r>
            <a:r>
              <a:rPr lang="en-US" sz="1600" dirty="0" err="1"/>
              <a:t>etc</a:t>
            </a:r>
            <a:r>
              <a:rPr lang="en-US" sz="1600" dirty="0"/>
              <a:t>)</a:t>
            </a:r>
          </a:p>
          <a:p>
            <a:pPr marL="342900" indent="-342900">
              <a:buFont typeface="+mj-lt"/>
              <a:buAutoNum type="arabicPeriod" startAt="8"/>
            </a:pPr>
            <a:r>
              <a:rPr lang="en-US" sz="1600" dirty="0"/>
              <a:t>Connect the Channel 1 output to the Keithley 2400 and perform a scanning map over a gold-silicon interface on a wafer</a:t>
            </a:r>
          </a:p>
          <a:p>
            <a:pPr marL="342900" indent="-342900">
              <a:buAutoNum type="arabicPeriod" startAt="8"/>
            </a:pPr>
            <a:endParaRPr lang="en-US" sz="1600" dirty="0"/>
          </a:p>
          <a:p>
            <a:pPr marL="342900" indent="-342900">
              <a:buAutoNum type="arabicPeriod" startAt="8"/>
            </a:pPr>
            <a:endParaRPr lang="en-US" sz="1600" dirty="0"/>
          </a:p>
        </p:txBody>
      </p:sp>
      <p:sp>
        <p:nvSpPr>
          <p:cNvPr id="30" name="TextBox 29">
            <a:extLst>
              <a:ext uri="{FF2B5EF4-FFF2-40B4-BE49-F238E27FC236}">
                <a16:creationId xmlns:a16="http://schemas.microsoft.com/office/drawing/2014/main" id="{FA10BC82-BD2C-6F80-500F-61401D7287CB}"/>
              </a:ext>
            </a:extLst>
          </p:cNvPr>
          <p:cNvSpPr txBox="1"/>
          <p:nvPr/>
        </p:nvSpPr>
        <p:spPr>
          <a:xfrm>
            <a:off x="1251872" y="6016022"/>
            <a:ext cx="2043122" cy="646331"/>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Photodetector output into lock-in</a:t>
            </a:r>
          </a:p>
        </p:txBody>
      </p:sp>
      <p:sp>
        <p:nvSpPr>
          <p:cNvPr id="31" name="TextBox 30">
            <a:extLst>
              <a:ext uri="{FF2B5EF4-FFF2-40B4-BE49-F238E27FC236}">
                <a16:creationId xmlns:a16="http://schemas.microsoft.com/office/drawing/2014/main" id="{F0F8FAD0-AE13-AD34-B53B-DC2DE4768622}"/>
              </a:ext>
            </a:extLst>
          </p:cNvPr>
          <p:cNvSpPr txBox="1"/>
          <p:nvPr/>
        </p:nvSpPr>
        <p:spPr>
          <a:xfrm>
            <a:off x="3353484" y="6135208"/>
            <a:ext cx="2043122" cy="646331"/>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Lock-in output to Keithley 2400</a:t>
            </a:r>
          </a:p>
        </p:txBody>
      </p:sp>
      <p:sp>
        <p:nvSpPr>
          <p:cNvPr id="32" name="TextBox 31">
            <a:extLst>
              <a:ext uri="{FF2B5EF4-FFF2-40B4-BE49-F238E27FC236}">
                <a16:creationId xmlns:a16="http://schemas.microsoft.com/office/drawing/2014/main" id="{8AEE632D-B0FD-9E7D-BEB3-B62826093950}"/>
              </a:ext>
            </a:extLst>
          </p:cNvPr>
          <p:cNvSpPr txBox="1"/>
          <p:nvPr/>
        </p:nvSpPr>
        <p:spPr>
          <a:xfrm>
            <a:off x="10207368" y="6016021"/>
            <a:ext cx="2043122" cy="646331"/>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Lock-in output to </a:t>
            </a:r>
            <a:r>
              <a:rPr lang="en-US" dirty="0" err="1">
                <a:solidFill>
                  <a:schemeClr val="bg1"/>
                </a:solidFill>
                <a:effectLst>
                  <a:glow rad="228600">
                    <a:schemeClr val="tx1">
                      <a:alpha val="40000"/>
                    </a:schemeClr>
                  </a:glow>
                </a:effectLst>
              </a:rPr>
              <a:t>Keithely</a:t>
            </a:r>
            <a:r>
              <a:rPr lang="en-US" dirty="0">
                <a:solidFill>
                  <a:schemeClr val="bg1"/>
                </a:solidFill>
                <a:effectLst>
                  <a:glow rad="228600">
                    <a:schemeClr val="tx1">
                      <a:alpha val="40000"/>
                    </a:schemeClr>
                  </a:glow>
                </a:effectLst>
              </a:rPr>
              <a:t> 2400</a:t>
            </a:r>
          </a:p>
        </p:txBody>
      </p:sp>
      <p:sp>
        <p:nvSpPr>
          <p:cNvPr id="33" name="TextBox 32">
            <a:extLst>
              <a:ext uri="{FF2B5EF4-FFF2-40B4-BE49-F238E27FC236}">
                <a16:creationId xmlns:a16="http://schemas.microsoft.com/office/drawing/2014/main" id="{A45A996C-7254-3386-CB7C-AEB82DA4FAD1}"/>
              </a:ext>
            </a:extLst>
          </p:cNvPr>
          <p:cNvSpPr txBox="1"/>
          <p:nvPr/>
        </p:nvSpPr>
        <p:spPr>
          <a:xfrm>
            <a:off x="5824555" y="6211669"/>
            <a:ext cx="2043122" cy="646331"/>
          </a:xfrm>
          <a:prstGeom prst="rect">
            <a:avLst/>
          </a:prstGeom>
          <a:noFill/>
        </p:spPr>
        <p:txBody>
          <a:bodyPr wrap="square" rtlCol="0">
            <a:spAutoFit/>
          </a:bodyPr>
          <a:lstStyle/>
          <a:p>
            <a:r>
              <a:rPr lang="en-US" dirty="0">
                <a:solidFill>
                  <a:schemeClr val="bg1"/>
                </a:solidFill>
                <a:effectLst>
                  <a:glow rad="228600">
                    <a:schemeClr val="tx1">
                      <a:alpha val="40000"/>
                    </a:schemeClr>
                  </a:glow>
                </a:effectLst>
              </a:rPr>
              <a:t>SR540 reference signal</a:t>
            </a:r>
          </a:p>
        </p:txBody>
      </p:sp>
    </p:spTree>
    <p:extLst>
      <p:ext uri="{BB962C8B-B14F-4D97-AF65-F5344CB8AC3E}">
        <p14:creationId xmlns:p14="http://schemas.microsoft.com/office/powerpoint/2010/main" val="8352504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D3CA293-EA27-0CB8-4051-618E5BF709DB}"/>
              </a:ext>
            </a:extLst>
          </p:cNvPr>
          <p:cNvPicPr>
            <a:picLocks noChangeAspect="1"/>
          </p:cNvPicPr>
          <p:nvPr/>
        </p:nvPicPr>
        <p:blipFill>
          <a:blip r:embed="rId2"/>
          <a:stretch>
            <a:fillRect/>
          </a:stretch>
        </p:blipFill>
        <p:spPr>
          <a:xfrm>
            <a:off x="335445" y="918746"/>
            <a:ext cx="5362989" cy="4723367"/>
          </a:xfrm>
          <a:prstGeom prst="rect">
            <a:avLst/>
          </a:prstGeom>
        </p:spPr>
      </p:pic>
      <p:pic>
        <p:nvPicPr>
          <p:cNvPr id="7" name="Picture 6">
            <a:extLst>
              <a:ext uri="{FF2B5EF4-FFF2-40B4-BE49-F238E27FC236}">
                <a16:creationId xmlns:a16="http://schemas.microsoft.com/office/drawing/2014/main" id="{2F9333B9-E385-D630-BB7E-D832B949938D}"/>
              </a:ext>
            </a:extLst>
          </p:cNvPr>
          <p:cNvPicPr>
            <a:picLocks noChangeAspect="1"/>
          </p:cNvPicPr>
          <p:nvPr/>
        </p:nvPicPr>
        <p:blipFill>
          <a:blip r:embed="rId3"/>
          <a:stretch>
            <a:fillRect/>
          </a:stretch>
        </p:blipFill>
        <p:spPr>
          <a:xfrm rot="5400000">
            <a:off x="5568950" y="812800"/>
            <a:ext cx="5930900" cy="5232400"/>
          </a:xfrm>
          <a:prstGeom prst="rect">
            <a:avLst/>
          </a:prstGeom>
        </p:spPr>
      </p:pic>
      <p:sp>
        <p:nvSpPr>
          <p:cNvPr id="8" name="Rectangle 7">
            <a:extLst>
              <a:ext uri="{FF2B5EF4-FFF2-40B4-BE49-F238E27FC236}">
                <a16:creationId xmlns:a16="http://schemas.microsoft.com/office/drawing/2014/main" id="{8C8FC8B7-82EF-1ADC-73D2-C0F71A26894E}"/>
              </a:ext>
            </a:extLst>
          </p:cNvPr>
          <p:cNvSpPr/>
          <p:nvPr/>
        </p:nvSpPr>
        <p:spPr>
          <a:xfrm>
            <a:off x="2226365" y="3034748"/>
            <a:ext cx="768626" cy="609600"/>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C39A935E-6993-160E-5C14-7B4F2DF0C678}"/>
              </a:ext>
            </a:extLst>
          </p:cNvPr>
          <p:cNvSpPr txBox="1"/>
          <p:nvPr/>
        </p:nvSpPr>
        <p:spPr>
          <a:xfrm>
            <a:off x="2135005" y="3804745"/>
            <a:ext cx="2058623" cy="738664"/>
          </a:xfrm>
          <a:prstGeom prst="rect">
            <a:avLst/>
          </a:prstGeom>
          <a:noFill/>
        </p:spPr>
        <p:txBody>
          <a:bodyPr wrap="square" rtlCol="0">
            <a:spAutoFit/>
          </a:bodyPr>
          <a:lstStyle/>
          <a:p>
            <a:r>
              <a:rPr lang="en-US" sz="1400" dirty="0"/>
              <a:t>Square not drawn to exact size/location, just </a:t>
            </a:r>
            <a:r>
              <a:rPr lang="en-US" sz="1400" dirty="0" err="1"/>
              <a:t>approx</a:t>
            </a:r>
            <a:endParaRPr lang="en-US" sz="1400" dirty="0"/>
          </a:p>
        </p:txBody>
      </p:sp>
      <p:sp>
        <p:nvSpPr>
          <p:cNvPr id="10" name="TextBox 9">
            <a:extLst>
              <a:ext uri="{FF2B5EF4-FFF2-40B4-BE49-F238E27FC236}">
                <a16:creationId xmlns:a16="http://schemas.microsoft.com/office/drawing/2014/main" id="{6F9B2745-404C-9214-59D1-7AD3CBA001C2}"/>
              </a:ext>
            </a:extLst>
          </p:cNvPr>
          <p:cNvSpPr txBox="1"/>
          <p:nvPr/>
        </p:nvSpPr>
        <p:spPr>
          <a:xfrm>
            <a:off x="401981" y="5868299"/>
            <a:ext cx="5232399" cy="923330"/>
          </a:xfrm>
          <a:prstGeom prst="rect">
            <a:avLst/>
          </a:prstGeom>
          <a:noFill/>
        </p:spPr>
        <p:txBody>
          <a:bodyPr wrap="square" rtlCol="0">
            <a:spAutoFit/>
          </a:bodyPr>
          <a:lstStyle/>
          <a:p>
            <a:r>
              <a:rPr lang="en-US" dirty="0"/>
              <a:t>This is the best reflection map I’ve ever gotten!! The gradation is really nice and exact. And it seems to even pick up a little hole in the upper right side. </a:t>
            </a:r>
          </a:p>
        </p:txBody>
      </p:sp>
    </p:spTree>
    <p:extLst>
      <p:ext uri="{BB962C8B-B14F-4D97-AF65-F5344CB8AC3E}">
        <p14:creationId xmlns:p14="http://schemas.microsoft.com/office/powerpoint/2010/main" val="37558959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EA11ED-4ECB-B265-C7AE-73745D6050B8}"/>
              </a:ext>
            </a:extLst>
          </p:cNvPr>
          <p:cNvSpPr>
            <a:spLocks noGrp="1"/>
          </p:cNvSpPr>
          <p:nvPr>
            <p:ph type="title"/>
          </p:nvPr>
        </p:nvSpPr>
        <p:spPr/>
        <p:txBody>
          <a:bodyPr/>
          <a:lstStyle/>
          <a:p>
            <a:r>
              <a:rPr lang="en-US" dirty="0"/>
              <a:t>Notes</a:t>
            </a:r>
          </a:p>
        </p:txBody>
      </p:sp>
      <p:sp>
        <p:nvSpPr>
          <p:cNvPr id="3" name="Content Placeholder 2">
            <a:extLst>
              <a:ext uri="{FF2B5EF4-FFF2-40B4-BE49-F238E27FC236}">
                <a16:creationId xmlns:a16="http://schemas.microsoft.com/office/drawing/2014/main" id="{404B083D-9FDF-2F3B-B27E-5588AC30A2B5}"/>
              </a:ext>
            </a:extLst>
          </p:cNvPr>
          <p:cNvSpPr>
            <a:spLocks noGrp="1"/>
          </p:cNvSpPr>
          <p:nvPr>
            <p:ph idx="1"/>
          </p:nvPr>
        </p:nvSpPr>
        <p:spPr/>
        <p:txBody>
          <a:bodyPr/>
          <a:lstStyle/>
          <a:p>
            <a:r>
              <a:rPr lang="en-US" dirty="0"/>
              <a:t>The PMT gets saturated depending on the gain you use to power it, so it may show “overload” if the conditions are too bright in the room. Reduce gain or lower lighting</a:t>
            </a:r>
          </a:p>
          <a:p>
            <a:pPr lvl="1"/>
            <a:r>
              <a:rPr lang="en-US" dirty="0"/>
              <a:t>There is an extra 635 bandpass filter in Mathias’ cupboard- may add this in front of the PMT to get rid of this issue.</a:t>
            </a:r>
          </a:p>
          <a:p>
            <a:r>
              <a:rPr lang="en-US" dirty="0"/>
              <a:t>In this test I used a 30ND filter and had 1 small light on</a:t>
            </a:r>
          </a:p>
        </p:txBody>
      </p:sp>
    </p:spTree>
    <p:extLst>
      <p:ext uri="{BB962C8B-B14F-4D97-AF65-F5344CB8AC3E}">
        <p14:creationId xmlns:p14="http://schemas.microsoft.com/office/powerpoint/2010/main" val="14037275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2968</TotalTime>
  <Words>379</Words>
  <Application>Microsoft Macintosh PowerPoint</Application>
  <PresentationFormat>Widescreen</PresentationFormat>
  <Paragraphs>45</Paragraphs>
  <Slides>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Aptos</vt:lpstr>
      <vt:lpstr>Aptos Display</vt:lpstr>
      <vt:lpstr>Arial</vt:lpstr>
      <vt:lpstr>Office Theme</vt:lpstr>
      <vt:lpstr>Optical chopper with 633 nm laser test</vt:lpstr>
      <vt:lpstr>PowerPoint Presentation</vt:lpstr>
      <vt:lpstr>I followed the alignment procedure in the “alignment procedure” presentation</vt:lpstr>
      <vt:lpstr>PowerPoint Presentation</vt:lpstr>
      <vt:lpstr>PowerPoint Presentation</vt:lpstr>
      <vt:lpstr>Notes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Morgan Grace Blevins</dc:creator>
  <cp:lastModifiedBy>Morgan Grace Blevins</cp:lastModifiedBy>
  <cp:revision>20</cp:revision>
  <dcterms:created xsi:type="dcterms:W3CDTF">2024-08-30T21:23:52Z</dcterms:created>
  <dcterms:modified xsi:type="dcterms:W3CDTF">2024-09-01T22:52:52Z</dcterms:modified>
</cp:coreProperties>
</file>

<file path=docProps/thumbnail.jpeg>
</file>